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61" r:id="rId5"/>
    <p:sldId id="259" r:id="rId6"/>
    <p:sldId id="260" r:id="rId7"/>
    <p:sldId id="262" r:id="rId8"/>
    <p:sldId id="263"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59"/>
  </p:normalViewPr>
  <p:slideViewPr>
    <p:cSldViewPr snapToGrid="0" snapToObjects="1">
      <p:cViewPr varScale="1">
        <p:scale>
          <a:sx n="90" d="100"/>
          <a:sy n="90" d="100"/>
        </p:scale>
        <p:origin x="232" y="5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2.png>
</file>

<file path=ppt/media/image3.jpeg>
</file>

<file path=ppt/media/image4.jpe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3F9AFA87-1417-4992-ABD9-27C3BC8CC883}" type="datetimeFigureOut">
              <a:rPr lang="en-US" smtClean="0"/>
              <a:pPr algn="r"/>
              <a:t>5/13/21</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1561267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403662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543896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2300604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1165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3F9AFA87-1417-4992-ABD9-27C3BC8CC883}" type="datetimeFigureOut">
              <a:rPr lang="en-US" smtClean="0"/>
              <a:t>5/13/21</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15078760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652381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155039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6767974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5561011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3F9AFA87-1417-4992-ABD9-27C3BC8CC883}" type="datetimeFigureOut">
              <a:rPr lang="en-US" smtClean="0"/>
              <a:t>5/13/21</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8241562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3F9AFA87-1417-4992-ABD9-27C3BC8CC883}" type="datetimeFigureOut">
              <a:rPr lang="en-US" smtClean="0"/>
              <a:pPr algn="r"/>
              <a:t>5/13/21</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61336432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1" r:id="rId6"/>
    <p:sldLayoutId id="2147483662" r:id="rId7"/>
    <p:sldLayoutId id="2147483663" r:id="rId8"/>
    <p:sldLayoutId id="2147483664" r:id="rId9"/>
    <p:sldLayoutId id="2147483665" r:id="rId10"/>
    <p:sldLayoutId id="2147483666" r:id="rId11"/>
  </p:sldLayoutIdLst>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Shape 8">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1" name="Rectangle 10">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3962B7C-DAFF-D240-8EBF-DC427289D95D}"/>
              </a:ext>
            </a:extLst>
          </p:cNvPr>
          <p:cNvSpPr>
            <a:spLocks noGrp="1"/>
          </p:cNvSpPr>
          <p:nvPr>
            <p:ph type="title"/>
          </p:nvPr>
        </p:nvSpPr>
        <p:spPr>
          <a:xfrm>
            <a:off x="6047980" y="1030406"/>
            <a:ext cx="5939233" cy="5556132"/>
          </a:xfrm>
        </p:spPr>
        <p:txBody>
          <a:bodyPr vert="horz" lIns="91440" tIns="45720" rIns="91440" bIns="45720" rtlCol="0" anchor="ctr">
            <a:normAutofit fontScale="90000"/>
          </a:bodyPr>
          <a:lstStyle/>
          <a:p>
            <a:r>
              <a:rPr lang="en-US" sz="6000" dirty="0">
                <a:latin typeface="Calibri" panose="020F0502020204030204" pitchFamily="34" charset="0"/>
                <a:cs typeface="Calibri" panose="020F0502020204030204" pitchFamily="34" charset="0"/>
              </a:rPr>
              <a:t>Charcoal or Propane?</a:t>
            </a:r>
            <a:br>
              <a:rPr lang="en-US" sz="6000" dirty="0">
                <a:latin typeface="Calibri" panose="020F0502020204030204" pitchFamily="34" charset="0"/>
                <a:cs typeface="Calibri" panose="020F0502020204030204" pitchFamily="34" charset="0"/>
              </a:rPr>
            </a:br>
            <a:br>
              <a:rPr lang="en-US" sz="6000" dirty="0">
                <a:latin typeface="Calibri" panose="020F0502020204030204" pitchFamily="34" charset="0"/>
                <a:cs typeface="Calibri" panose="020F0502020204030204" pitchFamily="34" charset="0"/>
              </a:rPr>
            </a:br>
            <a:br>
              <a:rPr lang="en-US" sz="60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Presentation by:</a:t>
            </a:r>
            <a:br>
              <a:rPr lang="en-US" sz="4400" dirty="0">
                <a:latin typeface="Calibri" panose="020F0502020204030204" pitchFamily="34" charset="0"/>
                <a:cs typeface="Calibri" panose="020F0502020204030204" pitchFamily="34" charset="0"/>
              </a:rPr>
            </a:br>
            <a:r>
              <a:rPr lang="en-US" sz="4400" dirty="0">
                <a:latin typeface="Calibri" panose="020F0502020204030204" pitchFamily="34" charset="0"/>
                <a:cs typeface="Calibri" panose="020F0502020204030204" pitchFamily="34" charset="0"/>
              </a:rPr>
              <a:t>Mayank Thapliyal</a:t>
            </a:r>
            <a:br>
              <a:rPr lang="en-US" sz="6000" dirty="0"/>
            </a:br>
            <a:br>
              <a:rPr lang="en-US" sz="6000" dirty="0"/>
            </a:br>
            <a:br>
              <a:rPr lang="en-US" sz="6000" dirty="0"/>
            </a:br>
            <a:endParaRPr lang="en-US" sz="6000" dirty="0"/>
          </a:p>
        </p:txBody>
      </p:sp>
      <p:pic>
        <p:nvPicPr>
          <p:cNvPr id="2" name="Picture 1" descr="Aerial view of a beach">
            <a:extLst>
              <a:ext uri="{FF2B5EF4-FFF2-40B4-BE49-F238E27FC236}">
                <a16:creationId xmlns:a16="http://schemas.microsoft.com/office/drawing/2014/main" id="{B7408431-FFAC-4CAE-B631-8B5D31E8CE6B}"/>
              </a:ext>
            </a:extLst>
          </p:cNvPr>
          <p:cNvPicPr>
            <a:picLocks noChangeAspect="1"/>
          </p:cNvPicPr>
          <p:nvPr/>
        </p:nvPicPr>
        <p:blipFill rotWithShape="1">
          <a:blip r:embed="rId2"/>
          <a:srcRect l="31376" r="16020" b="-1"/>
          <a:stretch/>
        </p:blipFill>
        <p:spPr>
          <a:xfrm>
            <a:off x="20" y="10"/>
            <a:ext cx="5404493" cy="6857990"/>
          </a:xfrm>
          <a:prstGeom prst="rect">
            <a:avLst/>
          </a:prstGeom>
        </p:spPr>
      </p:pic>
      <p:pic>
        <p:nvPicPr>
          <p:cNvPr id="6" name="Picture 5" descr="A picture containing text, clipart&#10;&#10;Description automatically generated">
            <a:extLst>
              <a:ext uri="{FF2B5EF4-FFF2-40B4-BE49-F238E27FC236}">
                <a16:creationId xmlns:a16="http://schemas.microsoft.com/office/drawing/2014/main" id="{B769DB43-577E-C044-936F-C018340CAE86}"/>
              </a:ext>
            </a:extLst>
          </p:cNvPr>
          <p:cNvPicPr>
            <a:picLocks noChangeAspect="1"/>
          </p:cNvPicPr>
          <p:nvPr/>
        </p:nvPicPr>
        <p:blipFill>
          <a:blip r:embed="rId3"/>
          <a:stretch>
            <a:fillRect/>
          </a:stretch>
        </p:blipFill>
        <p:spPr>
          <a:xfrm>
            <a:off x="669925" y="622300"/>
            <a:ext cx="3479800" cy="584200"/>
          </a:xfrm>
          <a:prstGeom prst="rect">
            <a:avLst/>
          </a:prstGeom>
        </p:spPr>
      </p:pic>
      <p:pic>
        <p:nvPicPr>
          <p:cNvPr id="8" name="Picture 7">
            <a:extLst>
              <a:ext uri="{FF2B5EF4-FFF2-40B4-BE49-F238E27FC236}">
                <a16:creationId xmlns:a16="http://schemas.microsoft.com/office/drawing/2014/main" id="{5953B879-C1E2-774C-968F-33DDAEFB3BA1}"/>
              </a:ext>
            </a:extLst>
          </p:cNvPr>
          <p:cNvPicPr>
            <a:picLocks noChangeAspect="1"/>
          </p:cNvPicPr>
          <p:nvPr/>
        </p:nvPicPr>
        <p:blipFill>
          <a:blip r:embed="rId4"/>
          <a:stretch>
            <a:fillRect/>
          </a:stretch>
        </p:blipFill>
        <p:spPr>
          <a:xfrm>
            <a:off x="0" y="2025649"/>
            <a:ext cx="5404513" cy="3617913"/>
          </a:xfrm>
          <a:prstGeom prst="rect">
            <a:avLst/>
          </a:prstGeom>
        </p:spPr>
      </p:pic>
    </p:spTree>
    <p:extLst>
      <p:ext uri="{BB962C8B-B14F-4D97-AF65-F5344CB8AC3E}">
        <p14:creationId xmlns:p14="http://schemas.microsoft.com/office/powerpoint/2010/main" val="22509968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Rectangle 12">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6693D44D-047D-9644-8B85-502E6908F1DB}"/>
              </a:ext>
            </a:extLst>
          </p:cNvPr>
          <p:cNvSpPr>
            <a:spLocks noGrp="1"/>
          </p:cNvSpPr>
          <p:nvPr>
            <p:ph type="title"/>
          </p:nvPr>
        </p:nvSpPr>
        <p:spPr>
          <a:xfrm>
            <a:off x="6047980" y="1030406"/>
            <a:ext cx="5068121" cy="3506879"/>
          </a:xfrm>
        </p:spPr>
        <p:txBody>
          <a:bodyPr vert="horz" lIns="91440" tIns="45720" rIns="91440" bIns="45720" rtlCol="0" anchor="ctr">
            <a:normAutofit/>
          </a:bodyPr>
          <a:lstStyle/>
          <a:p>
            <a:r>
              <a:rPr lang="en-US" sz="3200" b="1" dirty="0">
                <a:latin typeface="Calibri" panose="020F0502020204030204" pitchFamily="34" charset="0"/>
                <a:cs typeface="Calibri" panose="020F0502020204030204" pitchFamily="34" charset="0"/>
              </a:rPr>
              <a:t>Shall I go for a Charcoal Grill or a Propane grill?</a:t>
            </a:r>
            <a:br>
              <a:rPr lang="en-US" sz="3200" b="1" dirty="0">
                <a:latin typeface="Calibri" panose="020F0502020204030204" pitchFamily="34" charset="0"/>
                <a:cs typeface="Calibri" panose="020F0502020204030204" pitchFamily="34" charset="0"/>
              </a:rPr>
            </a:br>
            <a:br>
              <a:rPr lang="en-US" sz="3200" b="1" dirty="0">
                <a:latin typeface="Calibri" panose="020F0502020204030204" pitchFamily="34" charset="0"/>
                <a:cs typeface="Calibri" panose="020F0502020204030204" pitchFamily="34" charset="0"/>
              </a:rPr>
            </a:br>
            <a:r>
              <a:rPr lang="en-US" sz="3200" b="1" dirty="0">
                <a:latin typeface="Calibri" panose="020F0502020204030204" pitchFamily="34" charset="0"/>
                <a:cs typeface="Calibri" panose="020F0502020204030204" pitchFamily="34" charset="0"/>
              </a:rPr>
              <a:t>A question that has bugged humankind for half of the century.</a:t>
            </a:r>
          </a:p>
        </p:txBody>
      </p:sp>
      <p:sp>
        <p:nvSpPr>
          <p:cNvPr id="4" name="Content Placeholder 3">
            <a:extLst>
              <a:ext uri="{FF2B5EF4-FFF2-40B4-BE49-F238E27FC236}">
                <a16:creationId xmlns:a16="http://schemas.microsoft.com/office/drawing/2014/main" id="{646C5C11-F9FA-9648-92E4-1EC17F8429EB}"/>
              </a:ext>
            </a:extLst>
          </p:cNvPr>
          <p:cNvSpPr>
            <a:spLocks noGrp="1"/>
          </p:cNvSpPr>
          <p:nvPr>
            <p:ph idx="1"/>
          </p:nvPr>
        </p:nvSpPr>
        <p:spPr>
          <a:xfrm>
            <a:off x="6047980" y="4691564"/>
            <a:ext cx="5068121" cy="1136029"/>
          </a:xfrm>
        </p:spPr>
        <p:txBody>
          <a:bodyPr vert="horz" lIns="91440" tIns="45720" rIns="91440" bIns="45720" rtlCol="0">
            <a:normAutofit/>
          </a:bodyPr>
          <a:lstStyle/>
          <a:p>
            <a:pPr marL="0" indent="0">
              <a:buNone/>
            </a:pPr>
            <a:r>
              <a:rPr lang="en-US" sz="3200" b="1">
                <a:latin typeface="Calibri" panose="020F0502020204030204" pitchFamily="34" charset="0"/>
                <a:cs typeface="Calibri" panose="020F0502020204030204" pitchFamily="34" charset="0"/>
              </a:rPr>
              <a:t>Don’t worry. Yes, we have the answer.</a:t>
            </a:r>
            <a:endParaRPr lang="en-US" sz="3200" b="1" dirty="0">
              <a:latin typeface="Calibri" panose="020F0502020204030204" pitchFamily="34" charset="0"/>
              <a:cs typeface="Calibri" panose="020F0502020204030204" pitchFamily="34" charset="0"/>
            </a:endParaRPr>
          </a:p>
        </p:txBody>
      </p:sp>
      <p:pic>
        <p:nvPicPr>
          <p:cNvPr id="6" name="Picture 5" descr="A picture containing clipart&#10;&#10;Description automatically generated">
            <a:extLst>
              <a:ext uri="{FF2B5EF4-FFF2-40B4-BE49-F238E27FC236}">
                <a16:creationId xmlns:a16="http://schemas.microsoft.com/office/drawing/2014/main" id="{5D52F9C5-02A3-6D4B-AE28-C113E57398E9}"/>
              </a:ext>
            </a:extLst>
          </p:cNvPr>
          <p:cNvPicPr>
            <a:picLocks noChangeAspect="1"/>
          </p:cNvPicPr>
          <p:nvPr/>
        </p:nvPicPr>
        <p:blipFill>
          <a:blip r:embed="rId2"/>
          <a:stretch>
            <a:fillRect/>
          </a:stretch>
        </p:blipFill>
        <p:spPr>
          <a:xfrm>
            <a:off x="758951" y="1165485"/>
            <a:ext cx="4527030" cy="4527030"/>
          </a:xfrm>
          <a:prstGeom prst="rect">
            <a:avLst/>
          </a:prstGeom>
        </p:spPr>
      </p:pic>
    </p:spTree>
    <p:extLst>
      <p:ext uri="{BB962C8B-B14F-4D97-AF65-F5344CB8AC3E}">
        <p14:creationId xmlns:p14="http://schemas.microsoft.com/office/powerpoint/2010/main" val="41773964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Freeform: Shape 9">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9" name="Rectangle 11">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20F707B-D62F-CF46-BF20-93B167616E18}"/>
              </a:ext>
            </a:extLst>
          </p:cNvPr>
          <p:cNvSpPr>
            <a:spLocks noGrp="1"/>
          </p:cNvSpPr>
          <p:nvPr>
            <p:ph type="title"/>
          </p:nvPr>
        </p:nvSpPr>
        <p:spPr>
          <a:xfrm>
            <a:off x="6047980" y="758952"/>
            <a:ext cx="5068121" cy="5513261"/>
          </a:xfrm>
        </p:spPr>
        <p:txBody>
          <a:bodyPr vert="horz" lIns="91440" tIns="45720" rIns="91440" bIns="45720" rtlCol="0" anchor="ctr">
            <a:noAutofit/>
          </a:bodyPr>
          <a:lstStyle/>
          <a:p>
            <a:r>
              <a:rPr lang="en-US" sz="3200" b="1" dirty="0">
                <a:latin typeface="Calibri" panose="020F0502020204030204" pitchFamily="34" charset="0"/>
                <a:cs typeface="Calibri" panose="020F0502020204030204" pitchFamily="34" charset="0"/>
              </a:rPr>
              <a:t>Charcoal grill requires fuel worth 2 $ for a single cookout while Propane grill does it for 1.55 $</a:t>
            </a:r>
            <a:br>
              <a:rPr lang="en-US" sz="3200" b="1" dirty="0">
                <a:latin typeface="Calibri" panose="020F0502020204030204" pitchFamily="34" charset="0"/>
                <a:cs typeface="Calibri" panose="020F0502020204030204" pitchFamily="34" charset="0"/>
              </a:rPr>
            </a:br>
            <a:br>
              <a:rPr lang="en-US" sz="3200" b="1" dirty="0">
                <a:latin typeface="Calibri" panose="020F0502020204030204" pitchFamily="34" charset="0"/>
                <a:cs typeface="Calibri" panose="020F0502020204030204" pitchFamily="34" charset="0"/>
              </a:rPr>
            </a:br>
            <a:r>
              <a:rPr lang="en-US" sz="3200" b="1" dirty="0">
                <a:latin typeface="Calibri" panose="020F0502020204030204" pitchFamily="34" charset="0"/>
                <a:cs typeface="Calibri" panose="020F0502020204030204" pitchFamily="34" charset="0"/>
              </a:rPr>
              <a:t>So, is Propane grill better?</a:t>
            </a:r>
            <a:br>
              <a:rPr lang="en-US" sz="3200" b="1" dirty="0">
                <a:latin typeface="Calibri" panose="020F0502020204030204" pitchFamily="34" charset="0"/>
                <a:cs typeface="Calibri" panose="020F0502020204030204" pitchFamily="34" charset="0"/>
              </a:rPr>
            </a:br>
            <a:br>
              <a:rPr lang="en-US" sz="3200" b="1" dirty="0">
                <a:latin typeface="Calibri" panose="020F0502020204030204" pitchFamily="34" charset="0"/>
                <a:cs typeface="Calibri" panose="020F0502020204030204" pitchFamily="34" charset="0"/>
              </a:rPr>
            </a:br>
            <a:r>
              <a:rPr lang="en-US" sz="3200" b="1" dirty="0">
                <a:latin typeface="Calibri" panose="020F0502020204030204" pitchFamily="34" charset="0"/>
                <a:cs typeface="Calibri" panose="020F0502020204030204" pitchFamily="34" charset="0"/>
              </a:rPr>
              <a:t>Well, let’s not reach to conclusion so quick.</a:t>
            </a:r>
            <a:br>
              <a:rPr lang="en-US" sz="3200" b="1" dirty="0">
                <a:latin typeface="Calibri" panose="020F0502020204030204" pitchFamily="34" charset="0"/>
                <a:cs typeface="Calibri" panose="020F0502020204030204" pitchFamily="34" charset="0"/>
              </a:rPr>
            </a:br>
            <a:br>
              <a:rPr lang="en-US" sz="3200" b="1" dirty="0">
                <a:latin typeface="Calibri" panose="020F0502020204030204" pitchFamily="34" charset="0"/>
                <a:cs typeface="Calibri" panose="020F0502020204030204" pitchFamily="34" charset="0"/>
              </a:rPr>
            </a:br>
            <a:r>
              <a:rPr lang="en-US" sz="3200" b="1" dirty="0">
                <a:latin typeface="Calibri" panose="020F0502020204030204" pitchFamily="34" charset="0"/>
                <a:cs typeface="Calibri" panose="020F0502020204030204" pitchFamily="34" charset="0"/>
              </a:rPr>
              <a:t>Let’s analyze other factors too</a:t>
            </a:r>
          </a:p>
        </p:txBody>
      </p:sp>
      <p:pic>
        <p:nvPicPr>
          <p:cNvPr id="5" name="Content Placeholder 4" descr="Chart, bar chart&#10;&#10;Description automatically generated">
            <a:extLst>
              <a:ext uri="{FF2B5EF4-FFF2-40B4-BE49-F238E27FC236}">
                <a16:creationId xmlns:a16="http://schemas.microsoft.com/office/drawing/2014/main" id="{C791FA9F-4D55-0649-AC25-634522326A6D}"/>
              </a:ext>
            </a:extLst>
          </p:cNvPr>
          <p:cNvPicPr>
            <a:picLocks noGrp="1" noChangeAspect="1"/>
          </p:cNvPicPr>
          <p:nvPr>
            <p:ph idx="1"/>
          </p:nvPr>
        </p:nvPicPr>
        <p:blipFill>
          <a:blip r:embed="rId2"/>
          <a:stretch>
            <a:fillRect/>
          </a:stretch>
        </p:blipFill>
        <p:spPr>
          <a:xfrm>
            <a:off x="1647391" y="758952"/>
            <a:ext cx="4400589" cy="5340096"/>
          </a:xfrm>
          <a:prstGeom prst="rect">
            <a:avLst/>
          </a:prstGeom>
        </p:spPr>
      </p:pic>
    </p:spTree>
    <p:extLst>
      <p:ext uri="{BB962C8B-B14F-4D97-AF65-F5344CB8AC3E}">
        <p14:creationId xmlns:p14="http://schemas.microsoft.com/office/powerpoint/2010/main" val="2613825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Freeform: Shape 9">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9" name="Rectangle 11">
            <a:extLst>
              <a:ext uri="{FF2B5EF4-FFF2-40B4-BE49-F238E27FC236}">
                <a16:creationId xmlns:a16="http://schemas.microsoft.com/office/drawing/2014/main" id="{ADFFAB7E-4788-405E-A4D8-B6644AE463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3">
            <a:extLst>
              <a:ext uri="{FF2B5EF4-FFF2-40B4-BE49-F238E27FC236}">
                <a16:creationId xmlns:a16="http://schemas.microsoft.com/office/drawing/2014/main" id="{A9F985A2-1334-4D86-97FF-10FE78059F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15">
            <a:extLst>
              <a:ext uri="{FF2B5EF4-FFF2-40B4-BE49-F238E27FC236}">
                <a16:creationId xmlns:a16="http://schemas.microsoft.com/office/drawing/2014/main" id="{611151DD-A4A6-4DD2-B74D-ECEC523EEE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58952"/>
            <a:ext cx="12192000" cy="60990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FD72567-585D-144B-9E53-329F1AF2AD87}"/>
              </a:ext>
            </a:extLst>
          </p:cNvPr>
          <p:cNvSpPr>
            <a:spLocks noGrp="1"/>
          </p:cNvSpPr>
          <p:nvPr>
            <p:ph type="title"/>
          </p:nvPr>
        </p:nvSpPr>
        <p:spPr>
          <a:xfrm>
            <a:off x="762000" y="1517650"/>
            <a:ext cx="4465093" cy="2797175"/>
          </a:xfrm>
        </p:spPr>
        <p:txBody>
          <a:bodyPr vert="horz" lIns="91440" tIns="45720" rIns="91440" bIns="45720" rtlCol="0" anchor="b">
            <a:normAutofit/>
          </a:bodyPr>
          <a:lstStyle/>
          <a:p>
            <a:r>
              <a:rPr lang="en-US" sz="3200" b="1" dirty="0">
                <a:latin typeface="Calibri" panose="020F0502020204030204" pitchFamily="34" charset="0"/>
                <a:cs typeface="Calibri" panose="020F0502020204030204" pitchFamily="34" charset="0"/>
              </a:rPr>
              <a:t>As for Market share it is Propane grill that dominates the customer choice with 64% </a:t>
            </a:r>
          </a:p>
        </p:txBody>
      </p:sp>
      <p:pic>
        <p:nvPicPr>
          <p:cNvPr id="5" name="Content Placeholder 4" descr="Chart, pie chart&#10;&#10;Description automatically generated">
            <a:extLst>
              <a:ext uri="{FF2B5EF4-FFF2-40B4-BE49-F238E27FC236}">
                <a16:creationId xmlns:a16="http://schemas.microsoft.com/office/drawing/2014/main" id="{ACC9D39D-6889-834C-A140-10A3C0AB66A6}"/>
              </a:ext>
            </a:extLst>
          </p:cNvPr>
          <p:cNvPicPr>
            <a:picLocks noGrp="1" noChangeAspect="1"/>
          </p:cNvPicPr>
          <p:nvPr>
            <p:ph idx="1"/>
          </p:nvPr>
        </p:nvPicPr>
        <p:blipFill>
          <a:blip r:embed="rId2"/>
          <a:stretch>
            <a:fillRect/>
          </a:stretch>
        </p:blipFill>
        <p:spPr>
          <a:xfrm>
            <a:off x="5962814" y="1726783"/>
            <a:ext cx="5467186" cy="4155060"/>
          </a:xfrm>
          <a:prstGeom prst="rect">
            <a:avLst/>
          </a:prstGeom>
        </p:spPr>
      </p:pic>
    </p:spTree>
    <p:extLst>
      <p:ext uri="{BB962C8B-B14F-4D97-AF65-F5344CB8AC3E}">
        <p14:creationId xmlns:p14="http://schemas.microsoft.com/office/powerpoint/2010/main" val="1944631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Freeform: Shape 38">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41" name="Rectangle 40">
            <a:extLst>
              <a:ext uri="{FF2B5EF4-FFF2-40B4-BE49-F238E27FC236}">
                <a16:creationId xmlns:a16="http://schemas.microsoft.com/office/drawing/2014/main" id="{220E33D0-A190-4F8A-9DB6-C531C95CA0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7">
            <a:extLst>
              <a:ext uri="{FF2B5EF4-FFF2-40B4-BE49-F238E27FC236}">
                <a16:creationId xmlns:a16="http://schemas.microsoft.com/office/drawing/2014/main" id="{A5539697-9AD6-9340-99AE-464F1E8F9617}"/>
              </a:ext>
            </a:extLst>
          </p:cNvPr>
          <p:cNvSpPr>
            <a:spLocks noGrp="1"/>
          </p:cNvSpPr>
          <p:nvPr>
            <p:ph type="title"/>
          </p:nvPr>
        </p:nvSpPr>
        <p:spPr>
          <a:xfrm>
            <a:off x="758951" y="4714895"/>
            <a:ext cx="10668000" cy="1042660"/>
          </a:xfrm>
        </p:spPr>
        <p:txBody>
          <a:bodyPr vert="horz" lIns="91440" tIns="45720" rIns="91440" bIns="45720" rtlCol="0" anchor="b">
            <a:normAutofit/>
          </a:bodyPr>
          <a:lstStyle/>
          <a:p>
            <a:pPr algn="ctr"/>
            <a:r>
              <a:rPr lang="en-US" sz="2900"/>
              <a:t>If checked for every year the difference between the Fuel cost keep increasing for both grill types </a:t>
            </a:r>
          </a:p>
        </p:txBody>
      </p:sp>
      <p:pic>
        <p:nvPicPr>
          <p:cNvPr id="16" name="Picture 15" descr="Chart, line chart&#10;&#10;Description automatically generated">
            <a:extLst>
              <a:ext uri="{FF2B5EF4-FFF2-40B4-BE49-F238E27FC236}">
                <a16:creationId xmlns:a16="http://schemas.microsoft.com/office/drawing/2014/main" id="{11B05CB9-AE20-A242-81BF-3F7EACCA7DAC}"/>
              </a:ext>
            </a:extLst>
          </p:cNvPr>
          <p:cNvPicPr>
            <a:picLocks noChangeAspect="1"/>
          </p:cNvPicPr>
          <p:nvPr/>
        </p:nvPicPr>
        <p:blipFill>
          <a:blip r:embed="rId2"/>
          <a:stretch>
            <a:fillRect/>
          </a:stretch>
        </p:blipFill>
        <p:spPr>
          <a:xfrm>
            <a:off x="2314783" y="752895"/>
            <a:ext cx="7562434" cy="3459814"/>
          </a:xfrm>
          <a:prstGeom prst="rect">
            <a:avLst/>
          </a:prstGeom>
        </p:spPr>
      </p:pic>
    </p:spTree>
    <p:extLst>
      <p:ext uri="{BB962C8B-B14F-4D97-AF65-F5344CB8AC3E}">
        <p14:creationId xmlns:p14="http://schemas.microsoft.com/office/powerpoint/2010/main" val="41253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Freeform: Shape 24">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7" name="Rectangle 26">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5A4F7A-3D90-994E-90B4-308F20A94DBB}"/>
              </a:ext>
            </a:extLst>
          </p:cNvPr>
          <p:cNvSpPr>
            <a:spLocks noGrp="1"/>
          </p:cNvSpPr>
          <p:nvPr>
            <p:ph type="title"/>
          </p:nvPr>
        </p:nvSpPr>
        <p:spPr>
          <a:xfrm>
            <a:off x="6905230" y="500064"/>
            <a:ext cx="5068121" cy="5605460"/>
          </a:xfrm>
        </p:spPr>
        <p:txBody>
          <a:bodyPr vert="horz" lIns="91440" tIns="45720" rIns="91440" bIns="45720" rtlCol="0" anchor="ctr">
            <a:normAutofit/>
          </a:bodyPr>
          <a:lstStyle/>
          <a:p>
            <a:r>
              <a:rPr lang="en-US" sz="2800" b="1" dirty="0">
                <a:latin typeface="Calibri" panose="020F0502020204030204" pitchFamily="34" charset="0"/>
                <a:cs typeface="Calibri" panose="020F0502020204030204" pitchFamily="34" charset="0"/>
              </a:rPr>
              <a:t>Bringing Initial investment as one of the factor in our analysis we see that charcoal grill cost less for 3 years and it takes 8 years for both grills to reach a break-even</a:t>
            </a:r>
            <a:br>
              <a:rPr lang="en-US" sz="2800" b="1" dirty="0">
                <a:latin typeface="Calibri" panose="020F0502020204030204" pitchFamily="34" charset="0"/>
                <a:cs typeface="Calibri" panose="020F0502020204030204" pitchFamily="34" charset="0"/>
              </a:rPr>
            </a:br>
            <a:r>
              <a:rPr lang="en-US" sz="2800" b="1" dirty="0">
                <a:latin typeface="Calibri" panose="020F0502020204030204" pitchFamily="34" charset="0"/>
                <a:cs typeface="Calibri" panose="020F0502020204030204" pitchFamily="34" charset="0"/>
              </a:rPr>
              <a:t>  </a:t>
            </a:r>
            <a:br>
              <a:rPr lang="en-US" sz="2800" b="1" dirty="0">
                <a:latin typeface="Calibri" panose="020F0502020204030204" pitchFamily="34" charset="0"/>
                <a:cs typeface="Calibri" panose="020F0502020204030204" pitchFamily="34" charset="0"/>
              </a:rPr>
            </a:br>
            <a:r>
              <a:rPr lang="en-US" sz="2800" b="1" dirty="0">
                <a:latin typeface="Calibri" panose="020F0502020204030204" pitchFamily="34" charset="0"/>
                <a:cs typeface="Calibri" panose="020F0502020204030204" pitchFamily="34" charset="0"/>
              </a:rPr>
              <a:t>After 8 years Propane grill costs less.</a:t>
            </a:r>
            <a:br>
              <a:rPr lang="en-US" sz="2800" b="1" dirty="0">
                <a:latin typeface="Calibri" panose="020F0502020204030204" pitchFamily="34" charset="0"/>
                <a:cs typeface="Calibri" panose="020F0502020204030204" pitchFamily="34" charset="0"/>
              </a:rPr>
            </a:br>
            <a:br>
              <a:rPr lang="en-US" sz="2800" b="1" dirty="0">
                <a:latin typeface="Calibri" panose="020F0502020204030204" pitchFamily="34" charset="0"/>
                <a:cs typeface="Calibri" panose="020F0502020204030204" pitchFamily="34" charset="0"/>
              </a:rPr>
            </a:br>
            <a:r>
              <a:rPr lang="en-US" sz="2800" b="1" dirty="0">
                <a:latin typeface="Calibri" panose="020F0502020204030204" pitchFamily="34" charset="0"/>
                <a:cs typeface="Calibri" panose="020F0502020204030204" pitchFamily="34" charset="0"/>
              </a:rPr>
              <a:t>But does an average household use a grill for that long?</a:t>
            </a:r>
          </a:p>
        </p:txBody>
      </p:sp>
      <p:pic>
        <p:nvPicPr>
          <p:cNvPr id="8" name="Picture 7" descr="Line chart&#10;&#10;Description automatically generated with medium confidence">
            <a:extLst>
              <a:ext uri="{FF2B5EF4-FFF2-40B4-BE49-F238E27FC236}">
                <a16:creationId xmlns:a16="http://schemas.microsoft.com/office/drawing/2014/main" id="{7CCB6FC7-C384-9749-B96B-4A71F8ECFED1}"/>
              </a:ext>
            </a:extLst>
          </p:cNvPr>
          <p:cNvPicPr>
            <a:picLocks noChangeAspect="1"/>
          </p:cNvPicPr>
          <p:nvPr/>
        </p:nvPicPr>
        <p:blipFill>
          <a:blip r:embed="rId2"/>
          <a:stretch>
            <a:fillRect/>
          </a:stretch>
        </p:blipFill>
        <p:spPr>
          <a:xfrm>
            <a:off x="0" y="385763"/>
            <a:ext cx="6686581" cy="5886450"/>
          </a:xfrm>
          <a:prstGeom prst="rect">
            <a:avLst/>
          </a:prstGeom>
        </p:spPr>
      </p:pic>
    </p:spTree>
    <p:extLst>
      <p:ext uri="{BB962C8B-B14F-4D97-AF65-F5344CB8AC3E}">
        <p14:creationId xmlns:p14="http://schemas.microsoft.com/office/powerpoint/2010/main" val="14167406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 name="Freeform: Shape 24">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 name="Rectangle 26">
            <a:extLst>
              <a:ext uri="{FF2B5EF4-FFF2-40B4-BE49-F238E27FC236}">
                <a16:creationId xmlns:a16="http://schemas.microsoft.com/office/drawing/2014/main" id="{9B45BA4C-9B54-4496-821F-9E0985CA98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8636E7-0763-754C-99B1-CBE0EC32A93D}"/>
              </a:ext>
            </a:extLst>
          </p:cNvPr>
          <p:cNvSpPr>
            <a:spLocks noGrp="1"/>
          </p:cNvSpPr>
          <p:nvPr>
            <p:ph type="title"/>
          </p:nvPr>
        </p:nvSpPr>
        <p:spPr>
          <a:xfrm>
            <a:off x="6047980" y="614364"/>
            <a:ext cx="5068121" cy="6057898"/>
          </a:xfrm>
        </p:spPr>
        <p:txBody>
          <a:bodyPr vert="horz" lIns="91440" tIns="45720" rIns="91440" bIns="45720" rtlCol="0" anchor="ctr">
            <a:normAutofit fontScale="90000"/>
          </a:bodyPr>
          <a:lstStyle/>
          <a:p>
            <a:r>
              <a:rPr lang="en-US" sz="2200" b="1" dirty="0">
                <a:latin typeface="Calibri" panose="020F0502020204030204" pitchFamily="34" charset="0"/>
                <a:cs typeface="Calibri" panose="020F0502020204030204" pitchFamily="34" charset="0"/>
              </a:rPr>
              <a:t>As per the survey, Average user experience for both grills across three food items : Ground Beef Patty, Hotdog and Veggie Patty, has stark difference.</a:t>
            </a:r>
            <a:br>
              <a:rPr lang="en-US" sz="2200" b="1" dirty="0">
                <a:latin typeface="Calibri" panose="020F0502020204030204" pitchFamily="34" charset="0"/>
                <a:cs typeface="Calibri" panose="020F0502020204030204" pitchFamily="34" charset="0"/>
              </a:rPr>
            </a:br>
            <a:br>
              <a:rPr lang="en-US" sz="2200" b="1" dirty="0">
                <a:latin typeface="Calibri" panose="020F0502020204030204" pitchFamily="34" charset="0"/>
                <a:cs typeface="Calibri" panose="020F0502020204030204" pitchFamily="34" charset="0"/>
              </a:rPr>
            </a:br>
            <a:r>
              <a:rPr lang="en-US" sz="2200" b="1" dirty="0">
                <a:latin typeface="Calibri" panose="020F0502020204030204" pitchFamily="34" charset="0"/>
                <a:cs typeface="Calibri" panose="020F0502020204030204" pitchFamily="34" charset="0"/>
              </a:rPr>
              <a:t>For Charcoal it is -1.5 and for Propane grill it is 1.75.</a:t>
            </a:r>
            <a:br>
              <a:rPr lang="en-US" sz="2200" b="1" dirty="0">
                <a:latin typeface="Calibri" panose="020F0502020204030204" pitchFamily="34" charset="0"/>
                <a:cs typeface="Calibri" panose="020F0502020204030204" pitchFamily="34" charset="0"/>
              </a:rPr>
            </a:br>
            <a:br>
              <a:rPr lang="en-US" sz="2200" b="1" dirty="0">
                <a:latin typeface="Calibri" panose="020F0502020204030204" pitchFamily="34" charset="0"/>
                <a:cs typeface="Calibri" panose="020F0502020204030204" pitchFamily="34" charset="0"/>
              </a:rPr>
            </a:br>
            <a:r>
              <a:rPr lang="en-US" sz="2200" b="1" dirty="0">
                <a:latin typeface="Calibri" panose="020F0502020204030204" pitchFamily="34" charset="0"/>
                <a:cs typeface="Calibri" panose="020F0502020204030204" pitchFamily="34" charset="0"/>
              </a:rPr>
              <a:t>The factors responsible for this difference could be:</a:t>
            </a:r>
            <a:br>
              <a:rPr lang="en-US" sz="2200" b="1" dirty="0">
                <a:latin typeface="Calibri" panose="020F0502020204030204" pitchFamily="34" charset="0"/>
                <a:cs typeface="Calibri" panose="020F0502020204030204" pitchFamily="34" charset="0"/>
              </a:rPr>
            </a:br>
            <a:br>
              <a:rPr lang="en-US" sz="2200" b="1" dirty="0">
                <a:latin typeface="Calibri" panose="020F0502020204030204" pitchFamily="34" charset="0"/>
                <a:cs typeface="Calibri" panose="020F0502020204030204" pitchFamily="34" charset="0"/>
              </a:rPr>
            </a:br>
            <a:r>
              <a:rPr lang="en-US" sz="2200" b="1" dirty="0">
                <a:latin typeface="Calibri" panose="020F0502020204030204" pitchFamily="34" charset="0"/>
                <a:cs typeface="Calibri" panose="020F0502020204030204" pitchFamily="34" charset="0"/>
              </a:rPr>
              <a:t>High average fuel cost for propane</a:t>
            </a:r>
            <a:br>
              <a:rPr lang="en-US" sz="2200" b="1" dirty="0">
                <a:latin typeface="Calibri" panose="020F0502020204030204" pitchFamily="34" charset="0"/>
                <a:cs typeface="Calibri" panose="020F0502020204030204" pitchFamily="34" charset="0"/>
              </a:rPr>
            </a:br>
            <a:br>
              <a:rPr lang="en-US" sz="2200" b="1" dirty="0">
                <a:latin typeface="Calibri" panose="020F0502020204030204" pitchFamily="34" charset="0"/>
                <a:cs typeface="Calibri" panose="020F0502020204030204" pitchFamily="34" charset="0"/>
              </a:rPr>
            </a:br>
            <a:r>
              <a:rPr lang="en-US" sz="2200" b="1" dirty="0">
                <a:latin typeface="Calibri" panose="020F0502020204030204" pitchFamily="34" charset="0"/>
                <a:cs typeface="Calibri" panose="020F0502020204030204" pitchFamily="34" charset="0"/>
              </a:rPr>
              <a:t>It is easier to clean Propane grill while Charcoal grill requires extra effort to clean ashes and extinguish flame with water</a:t>
            </a:r>
            <a:br>
              <a:rPr lang="en-US" sz="2200" b="1" dirty="0">
                <a:latin typeface="Calibri" panose="020F0502020204030204" pitchFamily="34" charset="0"/>
                <a:cs typeface="Calibri" panose="020F0502020204030204" pitchFamily="34" charset="0"/>
              </a:rPr>
            </a:br>
            <a:br>
              <a:rPr lang="en-US" sz="2200" b="1" dirty="0">
                <a:latin typeface="Calibri" panose="020F0502020204030204" pitchFamily="34" charset="0"/>
                <a:cs typeface="Calibri" panose="020F0502020204030204" pitchFamily="34" charset="0"/>
              </a:rPr>
            </a:br>
            <a:r>
              <a:rPr lang="en-US" sz="2200" b="1" dirty="0">
                <a:latin typeface="Calibri" panose="020F0502020204030204" pitchFamily="34" charset="0"/>
                <a:cs typeface="Calibri" panose="020F0502020204030204" pitchFamily="34" charset="0"/>
              </a:rPr>
              <a:t>Pre heat time for Charcoal is approximately 2.5 times that of Propane grill</a:t>
            </a:r>
            <a:br>
              <a:rPr lang="en-US" sz="2200" b="1" dirty="0">
                <a:latin typeface="Calibri" panose="020F0502020204030204" pitchFamily="34" charset="0"/>
                <a:cs typeface="Calibri" panose="020F0502020204030204" pitchFamily="34" charset="0"/>
              </a:rPr>
            </a:br>
            <a:br>
              <a:rPr lang="en-US" sz="1500" dirty="0"/>
            </a:br>
            <a:br>
              <a:rPr lang="en-US" sz="1500" dirty="0"/>
            </a:br>
            <a:endParaRPr lang="en-US" sz="1500" dirty="0"/>
          </a:p>
        </p:txBody>
      </p:sp>
      <p:pic>
        <p:nvPicPr>
          <p:cNvPr id="9" name="Picture 8" descr="Chart, bar chart&#10;&#10;Description automatically generated">
            <a:extLst>
              <a:ext uri="{FF2B5EF4-FFF2-40B4-BE49-F238E27FC236}">
                <a16:creationId xmlns:a16="http://schemas.microsoft.com/office/drawing/2014/main" id="{97C0F9B7-DCE6-EC47-B7AA-466060A3A922}"/>
              </a:ext>
            </a:extLst>
          </p:cNvPr>
          <p:cNvPicPr>
            <a:picLocks noChangeAspect="1"/>
          </p:cNvPicPr>
          <p:nvPr/>
        </p:nvPicPr>
        <p:blipFill>
          <a:blip r:embed="rId2"/>
          <a:stretch>
            <a:fillRect/>
          </a:stretch>
        </p:blipFill>
        <p:spPr>
          <a:xfrm>
            <a:off x="228600" y="171449"/>
            <a:ext cx="5068121" cy="6500813"/>
          </a:xfrm>
          <a:prstGeom prst="rect">
            <a:avLst/>
          </a:prstGeom>
        </p:spPr>
      </p:pic>
    </p:spTree>
    <p:extLst>
      <p:ext uri="{BB962C8B-B14F-4D97-AF65-F5344CB8AC3E}">
        <p14:creationId xmlns:p14="http://schemas.microsoft.com/office/powerpoint/2010/main" val="39195645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 name="Rectangle 9">
            <a:extLst>
              <a:ext uri="{FF2B5EF4-FFF2-40B4-BE49-F238E27FC236}">
                <a16:creationId xmlns:a16="http://schemas.microsoft.com/office/drawing/2014/main" id="{2C84039B-8CF9-47CD-8F02-B1DBD5E756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A3EEBB3D-B814-472E-9218-EC62050EE5C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1" y="329194"/>
            <a:ext cx="12191977" cy="6857990"/>
          </a:xfrm>
          <a:prstGeom prst="rect">
            <a:avLst/>
          </a:prstGeom>
        </p:spPr>
      </p:pic>
      <p:sp>
        <p:nvSpPr>
          <p:cNvPr id="12" name="Rectangle 11">
            <a:extLst>
              <a:ext uri="{FF2B5EF4-FFF2-40B4-BE49-F238E27FC236}">
                <a16:creationId xmlns:a16="http://schemas.microsoft.com/office/drawing/2014/main" id="{48D8C7A8-9E05-4465-8B1B-577C9F1DB4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779221"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F9EBA5B-78F7-B04A-BA69-7051F3D6424C}"/>
              </a:ext>
            </a:extLst>
          </p:cNvPr>
          <p:cNvSpPr>
            <a:spLocks noGrp="1"/>
          </p:cNvSpPr>
          <p:nvPr>
            <p:ph type="title"/>
          </p:nvPr>
        </p:nvSpPr>
        <p:spPr>
          <a:xfrm>
            <a:off x="676655" y="1365504"/>
            <a:ext cx="10425113" cy="5041402"/>
          </a:xfrm>
        </p:spPr>
        <p:txBody>
          <a:bodyPr vert="horz" lIns="91440" tIns="45720" rIns="91440" bIns="45720" rtlCol="0" anchor="b">
            <a:normAutofit fontScale="90000"/>
          </a:bodyPr>
          <a:lstStyle/>
          <a:p>
            <a:r>
              <a:rPr lang="en-US" sz="3200" b="1" dirty="0">
                <a:solidFill>
                  <a:schemeClr val="bg1"/>
                </a:solidFill>
                <a:latin typeface="Calibri" panose="020F0502020204030204" pitchFamily="34" charset="0"/>
                <a:cs typeface="Calibri" panose="020F0502020204030204" pitchFamily="34" charset="0"/>
              </a:rPr>
              <a:t>Let’s talk about taste</a:t>
            </a:r>
            <a:br>
              <a:rPr lang="en-US" sz="3200" b="1" dirty="0">
                <a:solidFill>
                  <a:schemeClr val="bg1"/>
                </a:solidFill>
                <a:latin typeface="Calibri" panose="020F0502020204030204" pitchFamily="34" charset="0"/>
                <a:cs typeface="Calibri" panose="020F0502020204030204" pitchFamily="34" charset="0"/>
              </a:rPr>
            </a:br>
            <a:br>
              <a:rPr lang="en-US" sz="2700" dirty="0">
                <a:solidFill>
                  <a:schemeClr val="bg1"/>
                </a:solidFill>
                <a:latin typeface="Calibri" panose="020F0502020204030204" pitchFamily="34" charset="0"/>
                <a:cs typeface="Calibri" panose="020F0502020204030204" pitchFamily="34" charset="0"/>
              </a:rPr>
            </a:br>
            <a:r>
              <a:rPr lang="en-US" sz="2000" dirty="0">
                <a:solidFill>
                  <a:schemeClr val="bg1"/>
                </a:solidFill>
                <a:latin typeface="Calibri" panose="020F0502020204030204" pitchFamily="34" charset="0"/>
                <a:cs typeface="Calibri" panose="020F0502020204030204" pitchFamily="34" charset="0"/>
              </a:rPr>
              <a:t>Food theory conducted an experiment where they served both fresh and reheated food items. </a:t>
            </a:r>
            <a:br>
              <a:rPr lang="en-US" sz="2000" dirty="0">
                <a:solidFill>
                  <a:schemeClr val="bg1"/>
                </a:solidFill>
                <a:latin typeface="Calibri" panose="020F0502020204030204" pitchFamily="34" charset="0"/>
                <a:cs typeface="Calibri" panose="020F0502020204030204" pitchFamily="34" charset="0"/>
              </a:rPr>
            </a:br>
            <a:br>
              <a:rPr lang="en-US" sz="2000" dirty="0">
                <a:solidFill>
                  <a:schemeClr val="bg1"/>
                </a:solidFill>
                <a:latin typeface="Calibri" panose="020F0502020204030204" pitchFamily="34" charset="0"/>
                <a:cs typeface="Calibri" panose="020F0502020204030204" pitchFamily="34" charset="0"/>
              </a:rPr>
            </a:br>
            <a:r>
              <a:rPr lang="en-US" sz="2000" b="1" dirty="0">
                <a:solidFill>
                  <a:schemeClr val="bg1"/>
                </a:solidFill>
                <a:latin typeface="Calibri" panose="020F0502020204030204" pitchFamily="34" charset="0"/>
                <a:cs typeface="Calibri" panose="020F0502020204030204" pitchFamily="34" charset="0"/>
              </a:rPr>
              <a:t>Ground Beef Patty</a:t>
            </a:r>
            <a:br>
              <a:rPr lang="en-US" sz="2000" dirty="0">
                <a:solidFill>
                  <a:schemeClr val="bg1"/>
                </a:solidFill>
                <a:latin typeface="Calibri" panose="020F0502020204030204" pitchFamily="34" charset="0"/>
                <a:cs typeface="Calibri" panose="020F0502020204030204" pitchFamily="34" charset="0"/>
              </a:rPr>
            </a:br>
            <a:r>
              <a:rPr lang="en-US" sz="2000" dirty="0">
                <a:solidFill>
                  <a:schemeClr val="bg1"/>
                </a:solidFill>
                <a:latin typeface="Calibri" panose="020F0502020204030204" pitchFamily="34" charset="0"/>
                <a:cs typeface="Calibri" panose="020F0502020204030204" pitchFamily="34" charset="0"/>
              </a:rPr>
              <a:t>40% people preferred patty grilled on Charcoal grill due to its smoky taste and same percentage of people preferred one grilled on Propane grill due to its traditional taste. 83 % people correctly identified the grill it was cooked on.</a:t>
            </a:r>
            <a:br>
              <a:rPr lang="en-US" sz="2000" dirty="0">
                <a:solidFill>
                  <a:schemeClr val="bg1"/>
                </a:solidFill>
                <a:latin typeface="Calibri" panose="020F0502020204030204" pitchFamily="34" charset="0"/>
                <a:cs typeface="Calibri" panose="020F0502020204030204" pitchFamily="34" charset="0"/>
              </a:rPr>
            </a:br>
            <a:br>
              <a:rPr lang="en-US" sz="2000" dirty="0">
                <a:solidFill>
                  <a:schemeClr val="bg1"/>
                </a:solidFill>
                <a:latin typeface="Calibri" panose="020F0502020204030204" pitchFamily="34" charset="0"/>
                <a:cs typeface="Calibri" panose="020F0502020204030204" pitchFamily="34" charset="0"/>
              </a:rPr>
            </a:br>
            <a:r>
              <a:rPr lang="en-US" sz="2000" b="1" dirty="0">
                <a:solidFill>
                  <a:schemeClr val="bg1"/>
                </a:solidFill>
                <a:latin typeface="Calibri" panose="020F0502020204030204" pitchFamily="34" charset="0"/>
                <a:cs typeface="Calibri" panose="020F0502020204030204" pitchFamily="34" charset="0"/>
              </a:rPr>
              <a:t>Hot Dogs</a:t>
            </a:r>
            <a:br>
              <a:rPr lang="en-US" sz="2000" dirty="0">
                <a:solidFill>
                  <a:schemeClr val="bg1"/>
                </a:solidFill>
                <a:latin typeface="Calibri" panose="020F0502020204030204" pitchFamily="34" charset="0"/>
                <a:cs typeface="Calibri" panose="020F0502020204030204" pitchFamily="34" charset="0"/>
              </a:rPr>
            </a:br>
            <a:r>
              <a:rPr lang="en-US" sz="2000" dirty="0">
                <a:solidFill>
                  <a:schemeClr val="bg1"/>
                </a:solidFill>
                <a:latin typeface="Calibri" panose="020F0502020204030204" pitchFamily="34" charset="0"/>
                <a:cs typeface="Calibri" panose="020F0502020204030204" pitchFamily="34" charset="0"/>
              </a:rPr>
              <a:t>40% people found hot dogs grilled on Propane grill tastier and 23 % preferred Charcoal grill. 93 % people correctly identified the grill.</a:t>
            </a:r>
            <a:br>
              <a:rPr lang="en-US" sz="2000" dirty="0">
                <a:solidFill>
                  <a:schemeClr val="bg1"/>
                </a:solidFill>
                <a:latin typeface="Calibri" panose="020F0502020204030204" pitchFamily="34" charset="0"/>
                <a:cs typeface="Calibri" panose="020F0502020204030204" pitchFamily="34" charset="0"/>
              </a:rPr>
            </a:br>
            <a:br>
              <a:rPr lang="en-US" sz="2000" dirty="0">
                <a:solidFill>
                  <a:schemeClr val="bg1"/>
                </a:solidFill>
                <a:latin typeface="Calibri" panose="020F0502020204030204" pitchFamily="34" charset="0"/>
                <a:cs typeface="Calibri" panose="020F0502020204030204" pitchFamily="34" charset="0"/>
              </a:rPr>
            </a:br>
            <a:r>
              <a:rPr lang="en-US" sz="2000" b="1" dirty="0">
                <a:solidFill>
                  <a:schemeClr val="bg1"/>
                </a:solidFill>
                <a:latin typeface="Calibri" panose="020F0502020204030204" pitchFamily="34" charset="0"/>
                <a:cs typeface="Calibri" panose="020F0502020204030204" pitchFamily="34" charset="0"/>
              </a:rPr>
              <a:t>Veggie Patty</a:t>
            </a:r>
            <a:br>
              <a:rPr lang="en-US" sz="2000" dirty="0">
                <a:solidFill>
                  <a:schemeClr val="bg1"/>
                </a:solidFill>
                <a:latin typeface="Calibri" panose="020F0502020204030204" pitchFamily="34" charset="0"/>
                <a:cs typeface="Calibri" panose="020F0502020204030204" pitchFamily="34" charset="0"/>
              </a:rPr>
            </a:br>
            <a:r>
              <a:rPr lang="en-US" sz="2000" dirty="0">
                <a:solidFill>
                  <a:schemeClr val="bg1"/>
                </a:solidFill>
                <a:latin typeface="Calibri" panose="020F0502020204030204" pitchFamily="34" charset="0"/>
                <a:cs typeface="Calibri" panose="020F0502020204030204" pitchFamily="34" charset="0"/>
              </a:rPr>
              <a:t>67% people found hot dogs grilled on Charcoal grill tastier and 23 % preferred Propane grill. 93 % people correctly identified the grill. Only 50 % correctly identified the grill.</a:t>
            </a:r>
            <a:br>
              <a:rPr lang="en-US" sz="2000" dirty="0">
                <a:solidFill>
                  <a:schemeClr val="bg1"/>
                </a:solidFill>
              </a:rPr>
            </a:br>
            <a:br>
              <a:rPr lang="en-US" sz="2000" dirty="0">
                <a:solidFill>
                  <a:schemeClr val="bg1"/>
                </a:solidFill>
              </a:rPr>
            </a:br>
            <a:br>
              <a:rPr lang="en-US" sz="1500" dirty="0">
                <a:solidFill>
                  <a:schemeClr val="bg1"/>
                </a:solidFill>
              </a:rPr>
            </a:br>
            <a:br>
              <a:rPr lang="en-US" sz="1500" dirty="0">
                <a:solidFill>
                  <a:schemeClr val="bg1"/>
                </a:solidFill>
              </a:rPr>
            </a:br>
            <a:endParaRPr lang="en-US" sz="1500" dirty="0">
              <a:solidFill>
                <a:schemeClr val="bg1"/>
              </a:solidFill>
            </a:endParaRPr>
          </a:p>
        </p:txBody>
      </p:sp>
    </p:spTree>
    <p:extLst>
      <p:ext uri="{BB962C8B-B14F-4D97-AF65-F5344CB8AC3E}">
        <p14:creationId xmlns:p14="http://schemas.microsoft.com/office/powerpoint/2010/main" val="36505415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49306479-8C4D-4E4A-A330-DFC80A8A01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Rectangle 11">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4BD9CA-3A0D-5242-B25E-47EC6E5FBF5E}"/>
              </a:ext>
            </a:extLst>
          </p:cNvPr>
          <p:cNvSpPr>
            <a:spLocks noGrp="1"/>
          </p:cNvSpPr>
          <p:nvPr>
            <p:ph type="title"/>
          </p:nvPr>
        </p:nvSpPr>
        <p:spPr>
          <a:xfrm>
            <a:off x="5431940" y="1517650"/>
            <a:ext cx="5998059" cy="4870958"/>
          </a:xfrm>
        </p:spPr>
        <p:txBody>
          <a:bodyPr vert="horz" lIns="91440" tIns="45720" rIns="91440" bIns="45720" rtlCol="0" anchor="t">
            <a:noAutofit/>
          </a:bodyPr>
          <a:lstStyle/>
          <a:p>
            <a:r>
              <a:rPr lang="en-US" sz="2000" b="1" kern="1200" spc="-50" baseline="0" dirty="0">
                <a:solidFill>
                  <a:schemeClr val="tx1"/>
                </a:solidFill>
                <a:latin typeface="Calibri" panose="020F0502020204030204" pitchFamily="34" charset="0"/>
                <a:cs typeface="Calibri" panose="020F0502020204030204" pitchFamily="34" charset="0"/>
              </a:rPr>
              <a:t>Recommendations to manufacturer:</a:t>
            </a:r>
            <a:br>
              <a:rPr lang="en-US" sz="2000" b="1" kern="1200" spc="-50" baseline="0" dirty="0">
                <a:solidFill>
                  <a:schemeClr val="tx1"/>
                </a:solidFill>
                <a:latin typeface="Calibri" panose="020F0502020204030204" pitchFamily="34" charset="0"/>
                <a:cs typeface="Calibri" panose="020F0502020204030204" pitchFamily="34" charset="0"/>
              </a:rPr>
            </a:br>
            <a:br>
              <a:rPr lang="en-US" sz="2000" kern="1200" spc="-50" baseline="0" dirty="0">
                <a:solidFill>
                  <a:schemeClr val="tx1"/>
                </a:solidFill>
                <a:latin typeface="Calibri" panose="020F0502020204030204" pitchFamily="34" charset="0"/>
                <a:cs typeface="Calibri" panose="020F0502020204030204" pitchFamily="34" charset="0"/>
              </a:rPr>
            </a:br>
            <a:r>
              <a:rPr lang="en-US" sz="2000" kern="1200" spc="-50" baseline="0" dirty="0">
                <a:solidFill>
                  <a:schemeClr val="tx1"/>
                </a:solidFill>
                <a:latin typeface="Calibri" panose="020F0502020204030204" pitchFamily="34" charset="0"/>
                <a:cs typeface="Calibri" panose="020F0502020204030204" pitchFamily="34" charset="0"/>
              </a:rPr>
              <a:t>Customers prefer Propane grill when it comes to ease of use and pre-heat time.</a:t>
            </a:r>
            <a:br>
              <a:rPr lang="en-US" sz="2000" kern="1200" spc="-50" baseline="0" dirty="0">
                <a:solidFill>
                  <a:schemeClr val="tx1"/>
                </a:solidFill>
                <a:latin typeface="Calibri" panose="020F0502020204030204" pitchFamily="34" charset="0"/>
                <a:cs typeface="Calibri" panose="020F0502020204030204" pitchFamily="34" charset="0"/>
              </a:rPr>
            </a:br>
            <a:br>
              <a:rPr lang="en-US" sz="2000" kern="1200" spc="-50" baseline="0" dirty="0">
                <a:solidFill>
                  <a:schemeClr val="tx1"/>
                </a:solidFill>
                <a:latin typeface="Calibri" panose="020F0502020204030204" pitchFamily="34" charset="0"/>
                <a:cs typeface="Calibri" panose="020F0502020204030204" pitchFamily="34" charset="0"/>
              </a:rPr>
            </a:br>
            <a:r>
              <a:rPr lang="en-US" sz="2000" kern="1200" spc="-50" baseline="0" dirty="0">
                <a:solidFill>
                  <a:schemeClr val="tx1"/>
                </a:solidFill>
                <a:latin typeface="Calibri" panose="020F0502020204030204" pitchFamily="34" charset="0"/>
                <a:cs typeface="Calibri" panose="020F0502020204030204" pitchFamily="34" charset="0"/>
              </a:rPr>
              <a:t>Charcoal grill is preferred when sole factor is Total cost.</a:t>
            </a:r>
            <a:br>
              <a:rPr lang="en-US" sz="2000" kern="1200" spc="-50" baseline="0" dirty="0">
                <a:solidFill>
                  <a:schemeClr val="tx1"/>
                </a:solidFill>
                <a:latin typeface="Calibri" panose="020F0502020204030204" pitchFamily="34" charset="0"/>
                <a:cs typeface="Calibri" panose="020F0502020204030204" pitchFamily="34" charset="0"/>
              </a:rPr>
            </a:br>
            <a:br>
              <a:rPr lang="en-US" sz="2000" kern="1200" spc="-50" baseline="0" dirty="0">
                <a:solidFill>
                  <a:schemeClr val="tx1"/>
                </a:solidFill>
                <a:latin typeface="Calibri" panose="020F0502020204030204" pitchFamily="34" charset="0"/>
                <a:cs typeface="Calibri" panose="020F0502020204030204" pitchFamily="34" charset="0"/>
              </a:rPr>
            </a:br>
            <a:r>
              <a:rPr lang="en-US" sz="2000" kern="1200" spc="-50" baseline="0" dirty="0">
                <a:solidFill>
                  <a:schemeClr val="tx1"/>
                </a:solidFill>
                <a:latin typeface="Calibri" panose="020F0502020204030204" pitchFamily="34" charset="0"/>
                <a:cs typeface="Calibri" panose="020F0502020204030204" pitchFamily="34" charset="0"/>
              </a:rPr>
              <a:t>As </a:t>
            </a:r>
            <a:r>
              <a:rPr lang="en-US" sz="2000" b="1" kern="1200" spc="-50" baseline="0" dirty="0">
                <a:solidFill>
                  <a:schemeClr val="tx1"/>
                </a:solidFill>
                <a:latin typeface="Calibri" panose="020F0502020204030204" pitchFamily="34" charset="0"/>
                <a:cs typeface="Calibri" panose="020F0502020204030204" pitchFamily="34" charset="0"/>
              </a:rPr>
              <a:t>Propane grill </a:t>
            </a:r>
            <a:r>
              <a:rPr lang="en-US" sz="2000" kern="1200" spc="-50" baseline="0" dirty="0">
                <a:solidFill>
                  <a:schemeClr val="tx1"/>
                </a:solidFill>
                <a:latin typeface="Calibri" panose="020F0502020204030204" pitchFamily="34" charset="0"/>
                <a:cs typeface="Calibri" panose="020F0502020204030204" pitchFamily="34" charset="0"/>
              </a:rPr>
              <a:t>wins on two fronts. It is Propane grill that would be recommended to manufacturer.</a:t>
            </a:r>
            <a:br>
              <a:rPr lang="en-US" sz="2000" kern="1200" spc="-50" baseline="0" dirty="0">
                <a:solidFill>
                  <a:schemeClr val="tx1"/>
                </a:solidFill>
                <a:latin typeface="Calibri" panose="020F0502020204030204" pitchFamily="34" charset="0"/>
                <a:cs typeface="Calibri" panose="020F0502020204030204" pitchFamily="34" charset="0"/>
              </a:rPr>
            </a:br>
            <a:br>
              <a:rPr lang="en-US" sz="2000" kern="1200" spc="-50" baseline="0" dirty="0">
                <a:solidFill>
                  <a:schemeClr val="tx1"/>
                </a:solidFill>
                <a:latin typeface="Calibri" panose="020F0502020204030204" pitchFamily="34" charset="0"/>
                <a:cs typeface="Calibri" panose="020F0502020204030204" pitchFamily="34" charset="0"/>
              </a:rPr>
            </a:br>
            <a:r>
              <a:rPr lang="en-US" sz="2000" kern="1200" spc="-50" baseline="0" dirty="0">
                <a:solidFill>
                  <a:schemeClr val="tx1"/>
                </a:solidFill>
                <a:latin typeface="Calibri" panose="020F0502020204030204" pitchFamily="34" charset="0"/>
                <a:cs typeface="Calibri" panose="020F0502020204030204" pitchFamily="34" charset="0"/>
              </a:rPr>
              <a:t>Taste is the factor that becomes imperative when households use grill only for grilling specific food items:</a:t>
            </a:r>
            <a:br>
              <a:rPr lang="en-US" sz="2000" kern="1200" spc="-50" baseline="0" dirty="0">
                <a:solidFill>
                  <a:schemeClr val="tx1"/>
                </a:solidFill>
                <a:latin typeface="Calibri" panose="020F0502020204030204" pitchFamily="34" charset="0"/>
                <a:cs typeface="Calibri" panose="020F0502020204030204" pitchFamily="34" charset="0"/>
              </a:rPr>
            </a:br>
            <a:br>
              <a:rPr lang="en-US" sz="2000" kern="1200" spc="-50" baseline="0" dirty="0">
                <a:solidFill>
                  <a:schemeClr val="tx1"/>
                </a:solidFill>
                <a:latin typeface="Calibri" panose="020F0502020204030204" pitchFamily="34" charset="0"/>
                <a:cs typeface="Calibri" panose="020F0502020204030204" pitchFamily="34" charset="0"/>
              </a:rPr>
            </a:br>
            <a:r>
              <a:rPr lang="en-US" sz="2000" b="1" kern="1200" spc="-50" baseline="0" dirty="0">
                <a:solidFill>
                  <a:schemeClr val="tx1"/>
                </a:solidFill>
                <a:latin typeface="Calibri" panose="020F0502020204030204" pitchFamily="34" charset="0"/>
                <a:cs typeface="Calibri" panose="020F0502020204030204" pitchFamily="34" charset="0"/>
              </a:rPr>
              <a:t>Beef Patty - </a:t>
            </a:r>
            <a:r>
              <a:rPr lang="en-US" sz="2000" kern="1200" spc="-50" baseline="0" dirty="0">
                <a:solidFill>
                  <a:schemeClr val="tx1"/>
                </a:solidFill>
                <a:latin typeface="Calibri" panose="020F0502020204030204" pitchFamily="34" charset="0"/>
                <a:cs typeface="Calibri" panose="020F0502020204030204" pitchFamily="34" charset="0"/>
              </a:rPr>
              <a:t>Propane recommended</a:t>
            </a:r>
            <a:br>
              <a:rPr lang="en-US" sz="2000" kern="1200" spc="-50" baseline="0" dirty="0">
                <a:solidFill>
                  <a:schemeClr val="tx1"/>
                </a:solidFill>
                <a:latin typeface="Calibri" panose="020F0502020204030204" pitchFamily="34" charset="0"/>
                <a:cs typeface="Calibri" panose="020F0502020204030204" pitchFamily="34" charset="0"/>
              </a:rPr>
            </a:br>
            <a:r>
              <a:rPr lang="en-US" sz="2000" b="1" kern="1200" spc="-50" baseline="0" dirty="0">
                <a:solidFill>
                  <a:schemeClr val="tx1"/>
                </a:solidFill>
                <a:latin typeface="Calibri" panose="020F0502020204030204" pitchFamily="34" charset="0"/>
                <a:cs typeface="Calibri" panose="020F0502020204030204" pitchFamily="34" charset="0"/>
              </a:rPr>
              <a:t>Hot Dogs - </a:t>
            </a:r>
            <a:r>
              <a:rPr lang="en-US" sz="2000" kern="1200" spc="-50" baseline="0" dirty="0">
                <a:solidFill>
                  <a:schemeClr val="tx1"/>
                </a:solidFill>
                <a:latin typeface="Calibri" panose="020F0502020204030204" pitchFamily="34" charset="0"/>
                <a:cs typeface="Calibri" panose="020F0502020204030204" pitchFamily="34" charset="0"/>
              </a:rPr>
              <a:t>Charcoal recommended</a:t>
            </a:r>
            <a:br>
              <a:rPr lang="en-US" sz="2000" kern="1200" spc="-50" baseline="0" dirty="0">
                <a:solidFill>
                  <a:schemeClr val="tx1"/>
                </a:solidFill>
                <a:latin typeface="Calibri" panose="020F0502020204030204" pitchFamily="34" charset="0"/>
                <a:cs typeface="Calibri" panose="020F0502020204030204" pitchFamily="34" charset="0"/>
              </a:rPr>
            </a:br>
            <a:r>
              <a:rPr lang="en-US" sz="2000" b="1" kern="1200" spc="-50" baseline="0" dirty="0">
                <a:solidFill>
                  <a:schemeClr val="tx1"/>
                </a:solidFill>
                <a:latin typeface="Calibri" panose="020F0502020204030204" pitchFamily="34" charset="0"/>
                <a:cs typeface="Calibri" panose="020F0502020204030204" pitchFamily="34" charset="0"/>
              </a:rPr>
              <a:t>Veggie Patty - </a:t>
            </a:r>
            <a:r>
              <a:rPr lang="en-US" sz="2000" kern="1200" spc="-50" baseline="0" dirty="0">
                <a:solidFill>
                  <a:schemeClr val="tx1"/>
                </a:solidFill>
                <a:latin typeface="Calibri" panose="020F0502020204030204" pitchFamily="34" charset="0"/>
                <a:cs typeface="Calibri" panose="020F0502020204030204" pitchFamily="34" charset="0"/>
              </a:rPr>
              <a:t>Propane recommended</a:t>
            </a:r>
          </a:p>
        </p:txBody>
      </p:sp>
      <p:pic>
        <p:nvPicPr>
          <p:cNvPr id="5" name="Content Placeholder 4" descr="Chart&#10;&#10;Description automatically generated">
            <a:extLst>
              <a:ext uri="{FF2B5EF4-FFF2-40B4-BE49-F238E27FC236}">
                <a16:creationId xmlns:a16="http://schemas.microsoft.com/office/drawing/2014/main" id="{FFA3AFC3-2BB0-8542-B928-93D936B4E8BB}"/>
              </a:ext>
            </a:extLst>
          </p:cNvPr>
          <p:cNvPicPr>
            <a:picLocks noGrp="1" noChangeAspect="1"/>
          </p:cNvPicPr>
          <p:nvPr>
            <p:ph idx="4294967295"/>
          </p:nvPr>
        </p:nvPicPr>
        <p:blipFill>
          <a:blip r:embed="rId2"/>
          <a:stretch>
            <a:fillRect/>
          </a:stretch>
        </p:blipFill>
        <p:spPr>
          <a:xfrm>
            <a:off x="762000" y="2642311"/>
            <a:ext cx="3892291" cy="2335373"/>
          </a:xfrm>
          <a:prstGeom prst="rect">
            <a:avLst/>
          </a:prstGeom>
        </p:spPr>
      </p:pic>
    </p:spTree>
    <p:extLst>
      <p:ext uri="{BB962C8B-B14F-4D97-AF65-F5344CB8AC3E}">
        <p14:creationId xmlns:p14="http://schemas.microsoft.com/office/powerpoint/2010/main" val="2894019168"/>
      </p:ext>
    </p:extLst>
  </p:cSld>
  <p:clrMapOvr>
    <a:masterClrMapping/>
  </p:clrMapOvr>
</p:sld>
</file>

<file path=ppt/theme/theme1.xml><?xml version="1.0" encoding="utf-8"?>
<a:theme xmlns:a="http://schemas.openxmlformats.org/drawingml/2006/main" name="PrismaticVTI">
  <a:themeElements>
    <a:clrScheme name="AnalogousFromLightSeedLeftStep">
      <a:dk1>
        <a:srgbClr val="000000"/>
      </a:dk1>
      <a:lt1>
        <a:srgbClr val="FFFFFF"/>
      </a:lt1>
      <a:dk2>
        <a:srgbClr val="23393E"/>
      </a:dk2>
      <a:lt2>
        <a:srgbClr val="E6E8E2"/>
      </a:lt2>
      <a:accent1>
        <a:srgbClr val="A696C7"/>
      </a:accent1>
      <a:accent2>
        <a:srgbClr val="7E83BA"/>
      </a:accent2>
      <a:accent3>
        <a:srgbClr val="8CA6C1"/>
      </a:accent3>
      <a:accent4>
        <a:srgbClr val="79ADB2"/>
      </a:accent4>
      <a:accent5>
        <a:srgbClr val="82AD9F"/>
      </a:accent5>
      <a:accent6>
        <a:srgbClr val="77AF85"/>
      </a:accent6>
      <a:hlink>
        <a:srgbClr val="778953"/>
      </a:hlink>
      <a:folHlink>
        <a:srgbClr val="7F7F7F"/>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docProps/app.xml><?xml version="1.0" encoding="utf-8"?>
<Properties xmlns="http://schemas.openxmlformats.org/officeDocument/2006/extended-properties" xmlns:vt="http://schemas.openxmlformats.org/officeDocument/2006/docPropsVTypes">
  <TotalTime>474</TotalTime>
  <Words>533</Words>
  <Application>Microsoft Macintosh PowerPoint</Application>
  <PresentationFormat>Widescreen</PresentationFormat>
  <Paragraphs>10</Paragraphs>
  <Slides>9</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Aharoni</vt:lpstr>
      <vt:lpstr>Arial</vt:lpstr>
      <vt:lpstr>Avenir Next LT Pro</vt:lpstr>
      <vt:lpstr>Calibri</vt:lpstr>
      <vt:lpstr>PrismaticVTI</vt:lpstr>
      <vt:lpstr>Charcoal or Propane?   Presentation by: Mayank Thapliyal   </vt:lpstr>
      <vt:lpstr>Shall I go for a Charcoal Grill or a Propane grill?  A question that has bugged humankind for half of the century.</vt:lpstr>
      <vt:lpstr>Charcoal grill requires fuel worth 2 $ for a single cookout while Propane grill does it for 1.55 $  So, is Propane grill better?  Well, let’s not reach to conclusion so quick.  Let’s analyze other factors too</vt:lpstr>
      <vt:lpstr>As for Market share it is Propane grill that dominates the customer choice with 64% </vt:lpstr>
      <vt:lpstr>If checked for every year the difference between the Fuel cost keep increasing for both grill types </vt:lpstr>
      <vt:lpstr>Bringing Initial investment as one of the factor in our analysis we see that charcoal grill cost less for 3 years and it takes 8 years for both grills to reach a break-even    After 8 years Propane grill costs less.  But does an average household use a grill for that long?</vt:lpstr>
      <vt:lpstr>As per the survey, Average user experience for both grills across three food items : Ground Beef Patty, Hotdog and Veggie Patty, has stark difference.  For Charcoal it is -1.5 and for Propane grill it is 1.75.  The factors responsible for this difference could be:  High average fuel cost for propane  It is easier to clean Propane grill while Charcoal grill requires extra effort to clean ashes and extinguish flame with water  Pre heat time for Charcoal is approximately 2.5 times that of Propane grill   </vt:lpstr>
      <vt:lpstr>Let’s talk about taste  Food theory conducted an experiment where they served both fresh and reheated food items.   Ground Beef Patty 40% people preferred patty grilled on Charcoal grill due to its smoky taste and same percentage of people preferred one grilled on Propane grill due to its traditional taste. 83 % people correctly identified the grill it was cooked on.  Hot Dogs 40% people found hot dogs grilled on Propane grill tastier and 23 % preferred Charcoal grill. 93 % people correctly identified the grill.  Veggie Patty 67% people found hot dogs grilled on Charcoal grill tastier and 23 % preferred Propane grill. 93 % people correctly identified the grill. Only 50 % correctly identified the grill.    </vt:lpstr>
      <vt:lpstr>Recommendations to manufacturer:  Customers prefer Propane grill when it comes to ease of use and pre-heat time.  Charcoal grill is preferred when sole factor is Total cost.  As Propane grill wins on two fronts. It is Propane grill that would be recommended to manufacturer.  Taste is the factor that becomes imperative when households use grill only for grilling specific food items:  Beef Patty - Propane recommended Hot Dogs - Charcoal recommended Veggie Patty - Propane recommended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19</cp:revision>
  <dcterms:created xsi:type="dcterms:W3CDTF">2021-05-13T21:49:29Z</dcterms:created>
  <dcterms:modified xsi:type="dcterms:W3CDTF">2021-05-14T05:44:09Z</dcterms:modified>
</cp:coreProperties>
</file>

<file path=docProps/thumbnail.jpeg>
</file>